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3716000" cx="24384000"/>
  <p:notesSz cx="9309100" cy="7023100"/>
  <p:embeddedFontLs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iUOGU4J5fbw3XdgJCfM8qHhAjw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21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Pay Now &amp; Heroes &amp; Helpers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Pay Now &amp; Heroes &amp; Helpers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16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Pay Now &amp; Heroes &amp; Helpers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9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0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1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Include family planner (from IYOS scope sheet)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point values BIGGER; Parent Pay Now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/>
          <p:nvPr>
            <p:ph idx="2" type="sldImg"/>
          </p:nvPr>
        </p:nvSpPr>
        <p:spPr>
          <a:xfrm>
            <a:off x="2314575" y="527050"/>
            <a:ext cx="4679950" cy="26336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1241214" y="3335973"/>
            <a:ext cx="6826673" cy="316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Scout and their Parents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23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3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4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34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4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0" name="Google Shape;30;p27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7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4.png"/><Relationship Id="rId7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2.png"/><Relationship Id="rId13" Type="http://schemas.openxmlformats.org/officeDocument/2006/relationships/image" Target="../media/image28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31.png"/><Relationship Id="rId8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45.png"/><Relationship Id="rId5" Type="http://schemas.openxmlformats.org/officeDocument/2006/relationships/image" Target="../media/image33.png"/><Relationship Id="rId6" Type="http://schemas.openxmlformats.org/officeDocument/2006/relationships/image" Target="../media/image41.png"/><Relationship Id="rId7" Type="http://schemas.openxmlformats.org/officeDocument/2006/relationships/image" Target="../media/image39.png"/><Relationship Id="rId8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image" Target="../media/image4.png"/><Relationship Id="rId5" Type="http://schemas.openxmlformats.org/officeDocument/2006/relationships/image" Target="../media/image52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29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0" name="Google Shape;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2073964" y="9065112"/>
            <a:ext cx="202362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Blue Grass Council</a:t>
            </a:r>
            <a:endParaRPr/>
          </a:p>
        </p:txBody>
      </p:sp>
      <p:sp>
        <p:nvSpPr>
          <p:cNvPr id="72" name="Google Shape;72;p1"/>
          <p:cNvSpPr txBox="1"/>
          <p:nvPr/>
        </p:nvSpPr>
        <p:spPr>
          <a:xfrm>
            <a:off x="8821575" y="10800150"/>
            <a:ext cx="73320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FFFFFF"/>
                </a:solidFill>
              </a:rPr>
              <a:t>2024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Unit Leader Training</a:t>
            </a:r>
            <a:endParaRPr b="0" i="0" sz="4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73" name="Google Shape;7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1879" y="5437578"/>
            <a:ext cx="11974277" cy="284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0" name="Google Shape;1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 txBox="1"/>
          <p:nvPr/>
        </p:nvSpPr>
        <p:spPr>
          <a:xfrm>
            <a:off x="10986764" y="2380700"/>
            <a:ext cx="44316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sell</a:t>
            </a:r>
            <a:endParaRPr b="1" i="0" sz="1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10986785" y="4630975"/>
            <a:ext cx="12042900" cy="48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sell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sold; selling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transitive verb</a:t>
            </a:r>
            <a:br>
              <a:rPr lang="en-US" sz="48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to give up (property) to another for something of value (such as money)</a:t>
            </a:r>
            <a:endParaRPr/>
          </a:p>
        </p:txBody>
      </p:sp>
      <p:pic>
        <p:nvPicPr>
          <p:cNvPr descr="590x535-HowitWorks-WhereDoFundsGo.png" id="193" name="Google Shape;19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4300" y="4253289"/>
            <a:ext cx="8506390" cy="771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/>
        </p:nvSpPr>
        <p:spPr>
          <a:xfrm>
            <a:off x="1096417" y="3420850"/>
            <a:ext cx="6400800" cy="6104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Storefronts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Setup tables at high foot traffic locations.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sell to customers coming in and out of stores.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Practice: One Scout and their parent per shift. 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9" name="Google Shape;199;p11"/>
          <p:cNvCxnSpPr/>
          <p:nvPr/>
        </p:nvCxnSpPr>
        <p:spPr>
          <a:xfrm flipH="1" rot="10800000">
            <a:off x="843002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200" name="Google Shape;200;p11"/>
          <p:cNvSpPr txBox="1"/>
          <p:nvPr/>
        </p:nvSpPr>
        <p:spPr>
          <a:xfrm>
            <a:off x="8991599" y="7399216"/>
            <a:ext cx="6400800" cy="5488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virtually to family and friends by sharing your online fundraising page via social, email &amp; text.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Product ships to the customer.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Safest way to sell!</a:t>
            </a:r>
            <a:endParaRPr b="0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16836889" y="4036405"/>
            <a:ext cx="6400800" cy="4873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Wagon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door-to-door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Practice: Bring product with you to avoid second trip to deliver.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can record undelivered orders in App.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2" name="Google Shape;202;p11"/>
          <p:cNvCxnSpPr/>
          <p:nvPr/>
        </p:nvCxnSpPr>
        <p:spPr>
          <a:xfrm flipH="1" rot="10800000">
            <a:off x="15965090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590x535-AboutUs-RewardingScouts.png" id="203" name="Google Shape;20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4258" y="9318679"/>
            <a:ext cx="4308576" cy="390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4" name="Google Shape;20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Ways to Sell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360x476-SmallImages-WhoWeAre.png" id="206" name="Google Shape;20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5954" y="2878026"/>
            <a:ext cx="3859793" cy="5007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7" name="Google Shape;20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590x535-AboutUs-ImpactofaSnack.png" id="209" name="Google Shape;20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83001" y="8980968"/>
            <a:ext cx="4308576" cy="3906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/>
          <p:nvPr/>
        </p:nvSpPr>
        <p:spPr>
          <a:xfrm>
            <a:off x="632791" y="3474840"/>
            <a:ext cx="23118414" cy="1133294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12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216" name="Google Shape;216;p12"/>
          <p:cNvCxnSpPr/>
          <p:nvPr/>
        </p:nvCxnSpPr>
        <p:spPr>
          <a:xfrm flipH="1" rot="10800000">
            <a:off x="8317377" y="490114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217" name="Google Shape;217;p12"/>
          <p:cNvSpPr txBox="1"/>
          <p:nvPr/>
        </p:nvSpPr>
        <p:spPr>
          <a:xfrm>
            <a:off x="8769264" y="4901144"/>
            <a:ext cx="6858000" cy="8489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Scout Role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Wear your uniform.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Stand in front of the table.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Smile &amp; walk up to everyone.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Look the customer in the eye and give your pitch.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Guide them to the table to pick their products. 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It helps to memorize the prices!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Let your parent handle the money so you can get more customers.</a:t>
            </a:r>
            <a:endParaRPr/>
          </a:p>
        </p:txBody>
      </p:sp>
      <p:sp>
        <p:nvSpPr>
          <p:cNvPr id="218" name="Google Shape;218;p12"/>
          <p:cNvSpPr txBox="1"/>
          <p:nvPr/>
        </p:nvSpPr>
        <p:spPr>
          <a:xfrm>
            <a:off x="16677965" y="4734826"/>
            <a:ext cx="6858000" cy="8489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Parent Role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Encourage your Scout to keep asking. No’s happen, that’s okay!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Handle table and products setup.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Stand and thank everyone!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Share what your Scout will get with the consumers’ support.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Enter orders so your Scout can get more customers.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Submit all donations in App.</a:t>
            </a:r>
            <a:endParaRPr/>
          </a:p>
        </p:txBody>
      </p:sp>
      <p:cxnSp>
        <p:nvCxnSpPr>
          <p:cNvPr id="219" name="Google Shape;219;p12"/>
          <p:cNvCxnSpPr/>
          <p:nvPr/>
        </p:nvCxnSpPr>
        <p:spPr>
          <a:xfrm flipH="1" rot="10800000">
            <a:off x="16066621" y="490114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Storefront Best Practices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"/>
          <p:cNvSpPr txBox="1"/>
          <p:nvPr/>
        </p:nvSpPr>
        <p:spPr>
          <a:xfrm>
            <a:off x="848035" y="4734826"/>
            <a:ext cx="6858000" cy="8489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Prep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Enough popcorn to sell $500 per hour.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 fully charged phone with the Trail’s End App.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Bluetooth Square reader 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6-foot table &amp; banner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Cash box with small bills.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 should use the restroom before shift.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Place products highest to lowest.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NEVER put prices on table.</a:t>
            </a:r>
            <a:endParaRPr/>
          </a:p>
        </p:txBody>
      </p:sp>
      <p:pic>
        <p:nvPicPr>
          <p:cNvPr descr="Image" id="223" name="Google Shape;22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225" name="Google Shape;225;p12"/>
          <p:cNvSpPr txBox="1"/>
          <p:nvPr/>
        </p:nvSpPr>
        <p:spPr>
          <a:xfrm>
            <a:off x="1332911" y="3586536"/>
            <a:ext cx="217181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One Scout and their Parent - </a:t>
            </a:r>
            <a:r>
              <a:rPr b="1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Making $500/hour a Reality!</a:t>
            </a:r>
            <a:endParaRPr b="1" i="0" sz="7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>
            <a:off x="16683090" y="4115033"/>
            <a:ext cx="7206137" cy="8112513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pic>
        <p:nvPicPr>
          <p:cNvPr descr="Image" id="232" name="Google Shape;2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Scout Pitch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234" name="Google Shape;23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5">
            <a:alphaModFix/>
          </a:blip>
          <a:srcRect b="0" l="6865" r="6995" t="0"/>
          <a:stretch/>
        </p:blipFill>
        <p:spPr>
          <a:xfrm>
            <a:off x="655983" y="3792574"/>
            <a:ext cx="15425530" cy="832780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 txBox="1"/>
          <p:nvPr/>
        </p:nvSpPr>
        <p:spPr>
          <a:xfrm>
            <a:off x="16989186" y="4698126"/>
            <a:ext cx="6681300" cy="72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NEVER, NEVER, NEVER </a:t>
            </a: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ask customers to buy popcorn. It’s to support You!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Even if the customer says no, always say, “Thank you” and “Have a good day.”</a:t>
            </a:r>
            <a:endParaRPr b="0" i="0" sz="48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/>
          <p:nvPr/>
        </p:nvSpPr>
        <p:spPr>
          <a:xfrm>
            <a:off x="11377781" y="3268317"/>
            <a:ext cx="12064402" cy="8531303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3" name="Google Shape;24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431" y="3024831"/>
            <a:ext cx="9591044" cy="83937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44" name="Google Shape;24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39383" y="774015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246" name="Google Shape;246;p14"/>
          <p:cNvSpPr txBox="1"/>
          <p:nvPr/>
        </p:nvSpPr>
        <p:spPr>
          <a:xfrm>
            <a:off x="884900" y="3024825"/>
            <a:ext cx="9499500" cy="84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Safer, easier &amp; higher sales for Scouts!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pays all fees!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Ways to accept credit in App:</a:t>
            </a:r>
            <a:endParaRPr/>
          </a:p>
          <a:p>
            <a:pPr indent="-5715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Square Bluetooth - contactless cards, chip cards, Apple Pay &amp; Google Pay</a:t>
            </a:r>
            <a:endParaRPr/>
          </a:p>
          <a:p>
            <a:pPr indent="-5715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Square Swipers: Lighting (Apple) &amp; Headphone jack (Android)</a:t>
            </a:r>
            <a:endParaRPr/>
          </a:p>
          <a:p>
            <a:pPr indent="-5715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Manual Entry (no reader): type card</a:t>
            </a:r>
            <a:endParaRPr/>
          </a:p>
          <a:p>
            <a:pPr indent="-5715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Apple Pay, Google Pay &amp; Cash App Pay: use share feature at checkout for customers to pay on their device!</a:t>
            </a:r>
            <a:endParaRPr/>
          </a:p>
          <a:p>
            <a:pPr indent="-419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11782614" y="5816320"/>
            <a:ext cx="5181652" cy="5242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Parents</a:t>
            </a:r>
            <a:endParaRPr b="1" i="0" sz="44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their card and keep the cash.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Available at end of shift (up to 30 minutes after).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on that shift earn more Rewards.</a:t>
            </a:r>
            <a:endParaRPr/>
          </a:p>
        </p:txBody>
      </p:sp>
      <p:pic>
        <p:nvPicPr>
          <p:cNvPr descr="Image" id="248" name="Google Shape;24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8450"/>
            <a:ext cx="24384000" cy="22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1365900" y="229763"/>
            <a:ext cx="137979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 Card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0559" y="11595145"/>
            <a:ext cx="2596847" cy="117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891" y="11662663"/>
            <a:ext cx="2480840" cy="102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471480" y="12047735"/>
            <a:ext cx="5358216" cy="94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460530" y="12060229"/>
            <a:ext cx="3246531" cy="811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54" name="Google Shape;25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5906" y="445152"/>
            <a:ext cx="3113977" cy="7387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 txBox="1"/>
          <p:nvPr/>
        </p:nvSpPr>
        <p:spPr>
          <a:xfrm>
            <a:off x="20037277" y="1267774"/>
            <a:ext cx="3971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circle-2.ai" id="256" name="Google Shape;256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785663" y="2425499"/>
            <a:ext cx="1781412" cy="135040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 txBox="1"/>
          <p:nvPr/>
        </p:nvSpPr>
        <p:spPr>
          <a:xfrm>
            <a:off x="10901250" y="2792150"/>
            <a:ext cx="1278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6600"/>
              <a:buFont typeface="Arial"/>
              <a:buNone/>
            </a:pPr>
            <a:r>
              <a:rPr b="1" baseline="30000" i="0" lang="en-US" sz="66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5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14"/>
          <p:cNvSpPr txBox="1"/>
          <p:nvPr/>
        </p:nvSpPr>
        <p:spPr>
          <a:xfrm>
            <a:off x="17835256" y="5779861"/>
            <a:ext cx="5181652" cy="5242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Leaders</a:t>
            </a:r>
            <a:endParaRPr b="1" i="0" sz="44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their card and keep the cash.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Available after shift until 2:59am ET.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on shifts that day earn more Rewards.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11402560" y="3176065"/>
            <a:ext cx="120147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Cash to Credit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Convert cash recorded in App.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Rewards: Turn 1 pt for each (cash) dollar collected into 1.25 pts </a:t>
            </a:r>
            <a:endParaRPr/>
          </a:p>
        </p:txBody>
      </p:sp>
      <p:cxnSp>
        <p:nvCxnSpPr>
          <p:cNvPr id="260" name="Google Shape;260;p14"/>
          <p:cNvCxnSpPr/>
          <p:nvPr/>
        </p:nvCxnSpPr>
        <p:spPr>
          <a:xfrm rot="10800000">
            <a:off x="17389541" y="5742054"/>
            <a:ext cx="20441" cy="5722751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261" name="Google Shape;261;p14"/>
          <p:cNvSpPr txBox="1"/>
          <p:nvPr/>
        </p:nvSpPr>
        <p:spPr>
          <a:xfrm>
            <a:off x="232150" y="1969300"/>
            <a:ext cx="10785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D02D2B"/>
                </a:solidFill>
              </a:rPr>
              <a:t>Credit is Best for Scouts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8400" y="8147579"/>
            <a:ext cx="13086116" cy="4730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67" name="Google Shape;2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PoppingCorn.png" id="268" name="Google Shape;2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19352" y="3443063"/>
            <a:ext cx="3878591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SaltedCaramel.png" id="269" name="Google Shape;26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0995" y="3460280"/>
            <a:ext cx="3878591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Smores.png" id="270" name="Google Shape;27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5086" y="3443063"/>
            <a:ext cx="3878592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SweetSaltyKettleCorn.png" id="271" name="Google Shape;271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07010" y="3499028"/>
            <a:ext cx="3878591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UnbelievableButter.png" id="272" name="Google Shape;27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7545" y="3341012"/>
            <a:ext cx="3878592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WhiteCheddar.png" id="273" name="Google Shape;273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355606" y="3500290"/>
            <a:ext cx="3878591" cy="38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/>
          <p:nvPr/>
        </p:nvSpPr>
        <p:spPr>
          <a:xfrm>
            <a:off x="898399" y="3611350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1047507" y="3832289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5334656" y="3611350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733069" y="9035704"/>
            <a:ext cx="8606833" cy="303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576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Products and flavors consumers purchase every day. </a:t>
            </a:r>
            <a:endParaRPr/>
          </a:p>
          <a:p>
            <a:pPr indent="-365760" lvl="0" marL="685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Fewer products simplifies the sale for Councils, Units &amp; Scouts. </a:t>
            </a:r>
            <a:endParaRPr/>
          </a:p>
        </p:txBody>
      </p:sp>
      <p:pic>
        <p:nvPicPr>
          <p:cNvPr descr="514x514-Donations-HeroesAndHelpers.png" id="279" name="Google Shape;279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875143" y="8636245"/>
            <a:ext cx="3753574" cy="375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 txBox="1"/>
          <p:nvPr/>
        </p:nvSpPr>
        <p:spPr>
          <a:xfrm>
            <a:off x="11111953" y="8602747"/>
            <a:ext cx="7514491" cy="3949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Heroes &amp; Helpers Donations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Donations in App will be automatically processed nightly &amp; reflected on Unit orders, eliminating manual ordering, and saving time! </a:t>
            </a:r>
            <a:endParaRPr/>
          </a:p>
        </p:txBody>
      </p:sp>
      <p:sp>
        <p:nvSpPr>
          <p:cNvPr id="281" name="Google Shape;281;p15"/>
          <p:cNvSpPr/>
          <p:nvPr/>
        </p:nvSpPr>
        <p:spPr>
          <a:xfrm>
            <a:off x="9015065" y="3608055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12728608" y="3608055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16493077" y="3608054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19741382" y="3605916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15"/>
          <p:cNvSpPr txBox="1"/>
          <p:nvPr/>
        </p:nvSpPr>
        <p:spPr>
          <a:xfrm>
            <a:off x="5457159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15"/>
          <p:cNvSpPr txBox="1"/>
          <p:nvPr/>
        </p:nvSpPr>
        <p:spPr>
          <a:xfrm>
            <a:off x="9179419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12890125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Google Shape;288;p15"/>
          <p:cNvSpPr txBox="1"/>
          <p:nvPr/>
        </p:nvSpPr>
        <p:spPr>
          <a:xfrm>
            <a:off x="19883610" y="3770671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15"/>
          <p:cNvSpPr txBox="1"/>
          <p:nvPr/>
        </p:nvSpPr>
        <p:spPr>
          <a:xfrm>
            <a:off x="16681212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pic>
        <p:nvPicPr>
          <p:cNvPr descr="Image" id="290" name="Google Shape;290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circle-2.ai" id="292" name="Google Shape;292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862673" y="7595022"/>
            <a:ext cx="2643800" cy="2004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5"/>
          <p:cNvSpPr txBox="1"/>
          <p:nvPr/>
        </p:nvSpPr>
        <p:spPr>
          <a:xfrm>
            <a:off x="9111300" y="8083925"/>
            <a:ext cx="21690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1" baseline="30000" i="0" lang="en-US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 PROCESS</a:t>
            </a:r>
            <a:endParaRPr b="1" i="0" sz="40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bag of chocolate pretzels&#10;&#10;Description automatically generated" id="294" name="Google Shape;294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-510446" y="5075681"/>
            <a:ext cx="3144371" cy="309954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5"/>
          <p:cNvSpPr/>
          <p:nvPr/>
        </p:nvSpPr>
        <p:spPr>
          <a:xfrm>
            <a:off x="1649297" y="6914496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000"/>
              <a:buFont typeface="Arial"/>
              <a:buNone/>
            </a:pPr>
            <a:r>
              <a:rPr b="0" baseline="30000" i="0" lang="en-US" sz="2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36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301" name="Google Shape;301;p16"/>
          <p:cNvCxnSpPr/>
          <p:nvPr/>
        </p:nvCxnSpPr>
        <p:spPr>
          <a:xfrm rot="10800000">
            <a:off x="8422218" y="3966864"/>
            <a:ext cx="0" cy="6449345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02" name="Google Shape;302;p16"/>
          <p:cNvSpPr txBox="1"/>
          <p:nvPr/>
        </p:nvSpPr>
        <p:spPr>
          <a:xfrm>
            <a:off x="8993254" y="3391064"/>
            <a:ext cx="6400800" cy="5411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Customize Page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Upload a profile picture.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Write a description - “Tell your customers why they should support Scout fundraising.”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Select your favorite product.</a:t>
            </a:r>
            <a:endParaRPr/>
          </a:p>
        </p:txBody>
      </p:sp>
      <p:sp>
        <p:nvSpPr>
          <p:cNvPr id="303" name="Google Shape;303;p16"/>
          <p:cNvSpPr txBox="1"/>
          <p:nvPr/>
        </p:nvSpPr>
        <p:spPr>
          <a:xfrm>
            <a:off x="16536128" y="3397937"/>
            <a:ext cx="6400800" cy="6642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Share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Share your online fundraising page link with family and friends!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 App to post on social, send emails and texts &amp; generate a QR code.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Follow-up with customers who have not bought. </a:t>
            </a:r>
            <a:endParaRPr/>
          </a:p>
        </p:txBody>
      </p:sp>
      <p:cxnSp>
        <p:nvCxnSpPr>
          <p:cNvPr id="304" name="Google Shape;304;p16"/>
          <p:cNvCxnSpPr/>
          <p:nvPr/>
        </p:nvCxnSpPr>
        <p:spPr>
          <a:xfrm flipH="1" rot="10800000">
            <a:off x="15965090" y="4086134"/>
            <a:ext cx="2" cy="6330075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05" name="Google Shape;3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0981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Online Best Practices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1116391" y="3397937"/>
            <a:ext cx="6400800" cy="6642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Safe &amp; Easy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ships the product directly to the customer.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No handling of products or cash for Scouts or Unit.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As many traditional products and prices as possible.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Additional products online.</a:t>
            </a:r>
            <a:endParaRPr/>
          </a:p>
        </p:txBody>
      </p:sp>
      <p:pic>
        <p:nvPicPr>
          <p:cNvPr descr="Image" id="308" name="Google Shape;30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7354" y="10279317"/>
            <a:ext cx="19419845" cy="3136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BeefJerky.png" id="311" name="Google Shape;31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6801" y="10448273"/>
            <a:ext cx="2967471" cy="29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16" name="Google Shape;3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7"/>
          <p:cNvSpPr txBox="1"/>
          <p:nvPr/>
        </p:nvSpPr>
        <p:spPr>
          <a:xfrm>
            <a:off x="10986773" y="2147850"/>
            <a:ext cx="63855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wrap up</a:t>
            </a:r>
            <a:endParaRPr b="1" i="0" sz="1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 txBox="1"/>
          <p:nvPr/>
        </p:nvSpPr>
        <p:spPr>
          <a:xfrm>
            <a:off x="10986785" y="4642499"/>
            <a:ext cx="12042900" cy="40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wrap·up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wrapped up; wrapping up; wraps up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transitive verb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to bring to a usually successful conclusion</a:t>
            </a:r>
            <a:endParaRPr/>
          </a:p>
        </p:txBody>
      </p:sp>
      <p:pic>
        <p:nvPicPr>
          <p:cNvPr descr="590x535-Donations-YourPurchaseMakesaDiff.png" id="319" name="Google Shape;31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5639" y="4450714"/>
            <a:ext cx="8953666" cy="811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/>
          <p:nvPr/>
        </p:nvSpPr>
        <p:spPr>
          <a:xfrm>
            <a:off x="1157425" y="4072392"/>
            <a:ext cx="6400800" cy="5488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Place Final Order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Collect undelivered orders from Scouts.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Go to “Popcorn Orders” page in Leader Portal.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The system will highlight shortages using App sales and previous Unit orders.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5" name="Google Shape;325;p18"/>
          <p:cNvCxnSpPr/>
          <p:nvPr/>
        </p:nvCxnSpPr>
        <p:spPr>
          <a:xfrm flipH="1" rot="10800000">
            <a:off x="843002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26" name="Google Shape;326;p18"/>
          <p:cNvSpPr txBox="1"/>
          <p:nvPr/>
        </p:nvSpPr>
        <p:spPr>
          <a:xfrm>
            <a:off x="8991599" y="6721809"/>
            <a:ext cx="6400800" cy="6104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Submit Rewards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Submit Unit’s Rewards order when ready.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Amazon eGift Cards will release 5 days later for Scouts to claim in App.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Submit again for Scouts that sell more and earn a bigger eGift Card.</a:t>
            </a:r>
            <a:endParaRPr b="0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8"/>
          <p:cNvSpPr txBox="1"/>
          <p:nvPr/>
        </p:nvSpPr>
        <p:spPr>
          <a:xfrm>
            <a:off x="16836889" y="4072392"/>
            <a:ext cx="6400800" cy="6104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Request Unit Payout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Go to Account Summary page in Leader Portal.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Ensure Unit Invoice is paid.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How to request payout:</a:t>
            </a:r>
            <a:endParaRPr/>
          </a:p>
          <a:p>
            <a:pPr indent="-571500" lvl="0" marL="1097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Enter the Unit’s bank account on Unit Info page. </a:t>
            </a:r>
            <a:endParaRPr/>
          </a:p>
          <a:p>
            <a:pPr indent="-571500" lvl="0" marL="1097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Click Request Payout.</a:t>
            </a:r>
            <a:endParaRPr/>
          </a:p>
        </p:txBody>
      </p:sp>
      <p:cxnSp>
        <p:nvCxnSpPr>
          <p:cNvPr id="328" name="Google Shape;328;p18"/>
          <p:cNvCxnSpPr/>
          <p:nvPr/>
        </p:nvCxnSpPr>
        <p:spPr>
          <a:xfrm flipH="1" rot="10800000">
            <a:off x="1592533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29" name="Google Shape;3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8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331" name="Google Shape;33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8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trees-1.ai" id="333" name="Google Shape;33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7728" y="9984528"/>
            <a:ext cx="3908783" cy="1669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cks.ai" id="334" name="Google Shape;33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925591" y="11051828"/>
            <a:ext cx="2223396" cy="1316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fire.ai" id="335" name="Google Shape;33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515670" y="10845420"/>
            <a:ext cx="1155529" cy="1729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eesLake-2.ai" id="336" name="Google Shape;336;p18"/>
          <p:cNvPicPr preferRelativeResize="0"/>
          <p:nvPr/>
        </p:nvPicPr>
        <p:blipFill rotWithShape="1">
          <a:blip r:embed="rId8">
            <a:alphaModFix/>
          </a:blip>
          <a:srcRect b="0" l="0" r="34959" t="0"/>
          <a:stretch/>
        </p:blipFill>
        <p:spPr>
          <a:xfrm>
            <a:off x="1770203" y="10230846"/>
            <a:ext cx="2404230" cy="2901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mazon.com gift card" id="337" name="Google Shape;337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90471" y="3466191"/>
            <a:ext cx="3614172" cy="3179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gnpost.ai" id="338" name="Google Shape;338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546485" y="10896396"/>
            <a:ext cx="1144423" cy="161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344" name="Google Shape;344;p19"/>
          <p:cNvCxnSpPr/>
          <p:nvPr/>
        </p:nvCxnSpPr>
        <p:spPr>
          <a:xfrm flipH="1" rot="10800000">
            <a:off x="7621638" y="408613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45" name="Google Shape;345;p19"/>
          <p:cNvSpPr txBox="1"/>
          <p:nvPr/>
        </p:nvSpPr>
        <p:spPr>
          <a:xfrm>
            <a:off x="8592964" y="4082471"/>
            <a:ext cx="6400800" cy="7873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Commission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Base (Storefront &amp; Wagon)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With Prizes – 29%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Without Prizes – 32%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Bonus (up to 5%)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2% - Use Trails-End App for 75% or more sells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2% - Have 75% of your Scouts participate by October 13</a:t>
            </a:r>
            <a:r>
              <a:rPr b="0" baseline="3000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1% - Raise more than you did last year!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Online – 30%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19"/>
          <p:cNvSpPr txBox="1"/>
          <p:nvPr/>
        </p:nvSpPr>
        <p:spPr>
          <a:xfrm>
            <a:off x="16836889" y="4082471"/>
            <a:ext cx="6400800" cy="6642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Pickup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Show-N-Sell Order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Thurs, Sept 12 &amp; Fri, Sept 13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Replenishment Order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Fri, Oct 18 &amp; Sat, Oct 19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Take Orders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Thurs, Nov 21 &amp; Fri, Nov 22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Locations to be announced closer to time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7" name="Google Shape;347;p19"/>
          <p:cNvCxnSpPr/>
          <p:nvPr/>
        </p:nvCxnSpPr>
        <p:spPr>
          <a:xfrm flipH="1" rot="10800000">
            <a:off x="15965090" y="408613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48" name="Google Shape;3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9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Council Sale Details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9"/>
          <p:cNvSpPr txBox="1"/>
          <p:nvPr/>
        </p:nvSpPr>
        <p:spPr>
          <a:xfrm>
            <a:off x="1076635" y="4132151"/>
            <a:ext cx="6400800" cy="7750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Dates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Initial Order (Show-N-Sell)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Orders Due: 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Fri, Aug 30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Replenishment Order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Orders Due: 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Mon, Oct 7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Returns (only up to 10%)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Mon, Nov 4 &amp; Tues Nov 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Cannot return Chocolate Pretzels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Final Order (Take Orders)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Orders Due: 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Mon, Nov 11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Final Payment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Due Mon, Dec 2</a:t>
            </a:r>
            <a:endParaRPr/>
          </a:p>
        </p:txBody>
      </p:sp>
      <p:pic>
        <p:nvPicPr>
          <p:cNvPr descr="Image" id="351" name="Google Shape;35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9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and white target with a red arrow&#10;&#10;Description automatically generated" id="78" name="Google Shape;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096" y="2787382"/>
            <a:ext cx="22891808" cy="574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9" name="Google Shape;7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"/>
          <p:cNvSpPr txBox="1"/>
          <p:nvPr/>
        </p:nvSpPr>
        <p:spPr>
          <a:xfrm>
            <a:off x="1289726" y="624360"/>
            <a:ext cx="143820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Powered by Popcorn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81" name="Google Shape;8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83" name="Google Shape;83;p2"/>
          <p:cNvSpPr txBox="1"/>
          <p:nvPr/>
        </p:nvSpPr>
        <p:spPr>
          <a:xfrm>
            <a:off x="2908377" y="8567538"/>
            <a:ext cx="8799919" cy="486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Benefits for Scouts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 growth program that can be applied to advancement opportunities and service projects. 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Earn Amazon eGift Cards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Millions of prize choices</a:t>
            </a:r>
            <a:endParaRPr/>
          </a:p>
          <a:p>
            <a: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Scouts choose the prizes they </a:t>
            </a:r>
            <a:r>
              <a:rPr b="0" i="1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want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12675706" y="8567546"/>
            <a:ext cx="8799917" cy="486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Scouts Learn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help others around them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speaking &amp; math skills 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Salesmanship &amp; perseverance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earn their own way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 value of hard work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handle rejection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7" name="Google Shape;357;p20"/>
          <p:cNvCxnSpPr/>
          <p:nvPr/>
        </p:nvCxnSpPr>
        <p:spPr>
          <a:xfrm flipH="1" rot="10800000">
            <a:off x="835414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58" name="Google Shape;358;p20"/>
          <p:cNvSpPr txBox="1"/>
          <p:nvPr/>
        </p:nvSpPr>
        <p:spPr>
          <a:xfrm>
            <a:off x="9295266" y="8866259"/>
            <a:ext cx="5943600" cy="3642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Facebook Group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Join Trail’s End Popcorn Community for best practices, support, news, and answers to questions.</a:t>
            </a:r>
            <a:endParaRPr/>
          </a:p>
        </p:txBody>
      </p:sp>
      <p:sp>
        <p:nvSpPr>
          <p:cNvPr id="359" name="Google Shape;359;p20"/>
          <p:cNvSpPr txBox="1"/>
          <p:nvPr/>
        </p:nvSpPr>
        <p:spPr>
          <a:xfrm>
            <a:off x="1335407" y="3738229"/>
            <a:ext cx="5943600" cy="3642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Trail’s End Support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Visit our FAQ page for answers to commonly asked questions &amp; to open a ticket.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0" name="Google Shape;360;p20"/>
          <p:cNvCxnSpPr/>
          <p:nvPr/>
        </p:nvCxnSpPr>
        <p:spPr>
          <a:xfrm flipH="1" rot="10800000">
            <a:off x="16163873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61" name="Google Shape;36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0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0"/>
          <p:cNvSpPr txBox="1"/>
          <p:nvPr/>
        </p:nvSpPr>
        <p:spPr>
          <a:xfrm>
            <a:off x="16656475" y="3876750"/>
            <a:ext cx="7630800" cy="91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Council Support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Kim Bayes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Email:</a:t>
            </a:r>
            <a:br>
              <a:rPr lang="en-US" sz="4000">
                <a:solidFill>
                  <a:srgbClr val="001F38"/>
                </a:solidFill>
              </a:rPr>
            </a:b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kim.bayes@gmail.com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Phone Number: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001F38"/>
                </a:solidFill>
              </a:rPr>
              <a:t>    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(502) 545-0456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Jessica Moses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Jessica.moses@scouting.org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Phone Number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001F38"/>
                </a:solidFill>
              </a:rPr>
              <a:t>    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(859) 231-7811 ext. 366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Popcorn Page: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www.bgbsa.org/volunteers/popcorn/</a:t>
            </a:r>
            <a:endParaRPr sz="1100"/>
          </a:p>
        </p:txBody>
      </p:sp>
      <p:pic>
        <p:nvPicPr>
          <p:cNvPr descr="A qr code with a white background&#10;&#10;Description automatically generated" id="364" name="Google Shape;36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521" y="7913652"/>
            <a:ext cx="5387372" cy="5387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with a white background&#10;&#10;Description automatically generated" id="365" name="Google Shape;36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9091" y="3195244"/>
            <a:ext cx="5385815" cy="5385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66" name="Google Shape;36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0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72" name="Google Shape;37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73" name="Google Shape;37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5013" y="7936815"/>
            <a:ext cx="3113973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1"/>
          <p:cNvSpPr txBox="1"/>
          <p:nvPr/>
        </p:nvSpPr>
        <p:spPr>
          <a:xfrm>
            <a:off x="7872120" y="6021556"/>
            <a:ext cx="8639760" cy="140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Blank Background</a:t>
            </a:r>
            <a:endParaRPr/>
          </a:p>
        </p:txBody>
      </p:sp>
      <p:pic>
        <p:nvPicPr>
          <p:cNvPr descr="Image" id="375" name="Google Shape;37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76" name="Google Shape;37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1"/>
          <p:cNvSpPr txBox="1"/>
          <p:nvPr/>
        </p:nvSpPr>
        <p:spPr>
          <a:xfrm>
            <a:off x="2073964" y="5395551"/>
            <a:ext cx="20236070" cy="265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0"/>
              <a:buFont typeface="Arial"/>
              <a:buNone/>
            </a:pPr>
            <a:r>
              <a:rPr b="1" i="0" lang="en-US" sz="1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i="0" sz="1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378" name="Google Shape;37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1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9" name="Google Shape;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"/>
          <p:cNvSpPr txBox="1"/>
          <p:nvPr/>
        </p:nvSpPr>
        <p:spPr>
          <a:xfrm>
            <a:off x="10924029" y="2300250"/>
            <a:ext cx="66999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prepare</a:t>
            </a:r>
            <a:endParaRPr b="1" i="0" sz="1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0976111" y="4650850"/>
            <a:ext cx="11764500" cy="48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pre·​pare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prepared; preparing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transitive verb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to make ready beforehand for some purpose, use, or activity</a:t>
            </a:r>
            <a:endParaRPr/>
          </a:p>
        </p:txBody>
      </p:sp>
      <p:pic>
        <p:nvPicPr>
          <p:cNvPr descr="590x535-AboutUs-WhyYourSupportMatters.png" id="92" name="Google Shape;9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4536" y="4178962"/>
            <a:ext cx="8567039" cy="7768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7" name="Google Shape;9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/>
          <p:nvPr/>
        </p:nvSpPr>
        <p:spPr>
          <a:xfrm>
            <a:off x="1315019" y="8201721"/>
            <a:ext cx="6744050" cy="4730103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1243458" y="3061704"/>
            <a:ext cx="6744050" cy="4748536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1381836" y="3353350"/>
            <a:ext cx="6467293" cy="416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Plan Program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List activities &amp; adventures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Hold a brainstorming session with families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Add a new trip or campout for excitement.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454640" y="8484150"/>
            <a:ext cx="6464808" cy="416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36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81E36"/>
                </a:solidFill>
                <a:latin typeface="Arial"/>
                <a:ea typeface="Arial"/>
                <a:cs typeface="Arial"/>
                <a:sym typeface="Arial"/>
              </a:rPr>
              <a:t>Set Goals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Total Program Costs ÷ Unit Commission = Unit Sales Goal.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Divide Unit goal by # of Scouts to get Scout goals.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8566719" y="3070921"/>
            <a:ext cx="6744050" cy="4730103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8702336" y="3403600"/>
            <a:ext cx="6456801" cy="35496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36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81E36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Assign costs and expenses.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Add in camp, registration fees, advancements &amp; Unit dues.</a:t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8566719" y="8192504"/>
            <a:ext cx="6744050" cy="4748536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8702336" y="8484149"/>
            <a:ext cx="6464808" cy="416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Raise the Money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Commit to achieving the Unit’s goal with one fundraiser.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Less time fundraising = more time Scouting!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15961542" y="8201721"/>
            <a:ext cx="6744050" cy="4730103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5961542" y="3061703"/>
            <a:ext cx="6744050" cy="4748536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16101163" y="3353349"/>
            <a:ext cx="6462151" cy="2934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Calendar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Provide a monthly calendar of activities so families see the 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6101163" y="8484150"/>
            <a:ext cx="6464808" cy="933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36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81E36"/>
                </a:solidFill>
                <a:latin typeface="Arial"/>
                <a:ea typeface="Arial"/>
                <a:cs typeface="Arial"/>
                <a:sym typeface="Arial"/>
              </a:rPr>
              <a:t>Enjoy the Year!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1289726" y="624360"/>
            <a:ext cx="162616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Ideal Year of Scouting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19242155" y="7660808"/>
            <a:ext cx="5109376" cy="367986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4"/>
          <p:cNvSpPr/>
          <p:nvPr/>
        </p:nvSpPr>
        <p:spPr>
          <a:xfrm rot="283870">
            <a:off x="17653760" y="10685284"/>
            <a:ext cx="1664678" cy="3166960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60x476-SmallImages-WaystoDonate.png" id="115" name="Google Shape;1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79961" y="9027888"/>
            <a:ext cx="3113973" cy="403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Leader Portal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9250565" y="3832158"/>
            <a:ext cx="13649192" cy="8674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Your one-stop-shop for sale management!</a:t>
            </a:r>
            <a:endParaRPr b="1" i="0" sz="60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Order Popcorn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Invite their Scouts to register; manage Scout roster.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Easily set Unit and Scout goals.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View real time reporting of sales, inventory and cash management; all in one place.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Unit-to-Unit product transfers. No Council intervention needed.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Create, schedule, and manage storefront sites and shifts.</a:t>
            </a:r>
            <a:endParaRPr/>
          </a:p>
        </p:txBody>
      </p:sp>
      <p:pic>
        <p:nvPicPr>
          <p:cNvPr descr="Image"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 b="0" l="2705" r="0" t="0"/>
          <a:stretch/>
        </p:blipFill>
        <p:spPr>
          <a:xfrm>
            <a:off x="2924563" y="3025279"/>
            <a:ext cx="5821873" cy="10327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0" name="Google Shape;1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39383" y="774015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>
            <a:off x="1113188" y="3667802"/>
            <a:ext cx="6632368" cy="91050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Videos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Portal - Training page</a:t>
            </a:r>
            <a:endParaRPr b="1" i="0" sz="32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Returning Leaders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What’s New?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New Leaders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Ideal Year of Scouting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 Kickoff &amp; Parent Buy-In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Portal training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Storefront Best Practices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Storefront Reservations &amp; Management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Managing Inventory </a:t>
            </a:r>
            <a:endParaRPr/>
          </a:p>
        </p:txBody>
      </p:sp>
      <p:cxnSp>
        <p:nvCxnSpPr>
          <p:cNvPr id="133" name="Google Shape;133;p6"/>
          <p:cNvCxnSpPr/>
          <p:nvPr/>
        </p:nvCxnSpPr>
        <p:spPr>
          <a:xfrm flipH="1" rot="10800000">
            <a:off x="8253048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134" name="Google Shape;134;p6"/>
          <p:cNvSpPr txBox="1"/>
          <p:nvPr/>
        </p:nvSpPr>
        <p:spPr>
          <a:xfrm>
            <a:off x="8991599" y="8643232"/>
            <a:ext cx="6400800" cy="4180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Q&amp;A Webinars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Please watch the training videos before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experts will stay on and answer every question!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16638441" y="3667802"/>
            <a:ext cx="6400800" cy="66736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Sale Resources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Portal - Training 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Guide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 Program Planner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 &amp; Parent Guide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Banner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Table Payments Sign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 Pitch</a:t>
            </a:r>
            <a:endParaRPr/>
          </a:p>
          <a:p>
            <a:pPr indent="-419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6" name="Google Shape;136;p6"/>
          <p:cNvCxnSpPr/>
          <p:nvPr/>
        </p:nvCxnSpPr>
        <p:spPr>
          <a:xfrm flipH="1" rot="10800000">
            <a:off x="1582594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137" name="Google Shape;1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Leader Training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qr code with a white background&#10;&#10;Description automatically generated" id="139" name="Google Shape;13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9091" y="3403600"/>
            <a:ext cx="5385816" cy="5385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40" name="Google Shape;1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TreesLake-2.ai" id="142" name="Google Shape;14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74270" y="9673173"/>
            <a:ext cx="3696542" cy="2901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t-2.ai" id="143" name="Google Shape;14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41793" y="11124027"/>
            <a:ext cx="2797048" cy="154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39383" y="774015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150" name="Google Shape;150;p7"/>
          <p:cNvSpPr txBox="1"/>
          <p:nvPr/>
        </p:nvSpPr>
        <p:spPr>
          <a:xfrm>
            <a:off x="15498676" y="3653908"/>
            <a:ext cx="7315200" cy="9089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Available in Apple and Google Play Stores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New Scouts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 Unit’s Trail’s End Code or their zip code to register.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Families can use one email for multiple accounts.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Returning Scouts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Sign in using 2023 username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Families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: click name dropdown at top of screen to switch between accounts in the App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51" name="Google Shape;1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Trail’s End App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53" name="Google Shape;1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5">
            <a:alphaModFix/>
          </a:blip>
          <a:srcRect b="0" l="0" r="58017" t="0"/>
          <a:stretch/>
        </p:blipFill>
        <p:spPr>
          <a:xfrm>
            <a:off x="9747829" y="3224781"/>
            <a:ext cx="4888341" cy="1049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1570124" y="3667802"/>
            <a:ext cx="7315200" cy="9289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Save Time Managing Your Sale!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use the App to…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track and report real-time storefront, wagon and online sales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accept cash and credit cards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track inventory by Scout and storefront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schedule Scouts for storefronts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Free Credit Card Processing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Powered by Square | Paid by Trail’s End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 b="927" l="1227" r="2326" t="23265"/>
          <a:stretch/>
        </p:blipFill>
        <p:spPr>
          <a:xfrm>
            <a:off x="7748351" y="2222743"/>
            <a:ext cx="9467294" cy="7313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400" y="0"/>
            <a:ext cx="4699000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225" y="11766694"/>
            <a:ext cx="3113973" cy="738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90x535-HowitWorks-ScoutRewards.png" id="164" name="Google Shape;16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059" y="1862313"/>
            <a:ext cx="6434808" cy="583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8"/>
          <p:cNvSpPr txBox="1"/>
          <p:nvPr/>
        </p:nvSpPr>
        <p:spPr>
          <a:xfrm>
            <a:off x="-99250" y="8292600"/>
            <a:ext cx="46011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Scout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Rewards</a:t>
            </a:r>
            <a:endParaRPr b="0" i="0" sz="8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50679" y="377849"/>
            <a:ext cx="5618970" cy="1296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5295298" y="642986"/>
            <a:ext cx="11809945" cy="1346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accumulate points towards Amazon eGift Cards when recording sales in the Trail’s End App.</a:t>
            </a:r>
            <a:endParaRPr/>
          </a:p>
        </p:txBody>
      </p:sp>
      <p:sp>
        <p:nvSpPr>
          <p:cNvPr id="168" name="Google Shape;168;p8"/>
          <p:cNvSpPr txBox="1"/>
          <p:nvPr/>
        </p:nvSpPr>
        <p:spPr>
          <a:xfrm>
            <a:off x="159595" y="12474343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68642" y="2514963"/>
            <a:ext cx="810038" cy="66018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 txBox="1"/>
          <p:nvPr/>
        </p:nvSpPr>
        <p:spPr>
          <a:xfrm>
            <a:off x="4886031" y="9224665"/>
            <a:ext cx="128850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Bonuses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700"/>
              <a:buFont typeface="Arial"/>
              <a:buChar char="•"/>
            </a:pPr>
            <a:r>
              <a:rPr b="1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$500/hour per Scout</a:t>
            </a: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 for any 2 hour storefront shift or longer (July 1 – Dec 15) and earn 0.5 bonus points per $1 sold. To qualify, Unit must select the “One Scout and their parent per shift” split method.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700"/>
              <a:buFont typeface="Arial"/>
              <a:buChar char="•"/>
            </a:pPr>
            <a:r>
              <a:rPr b="1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$250+ online </a:t>
            </a: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(July 1 – Aug 31) and earn 100 bonus points.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/>
          <p:nvPr/>
        </p:nvSpPr>
        <p:spPr>
          <a:xfrm>
            <a:off x="638191" y="3751524"/>
            <a:ext cx="23118300" cy="1133400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177" name="Google Shape;177;p9"/>
          <p:cNvSpPr txBox="1"/>
          <p:nvPr/>
        </p:nvSpPr>
        <p:spPr>
          <a:xfrm>
            <a:off x="1044650" y="3960450"/>
            <a:ext cx="10468800" cy="89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Default Settings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Before reserving, set your split method.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One Scout and their Parent is the BEST split!</a:t>
            </a:r>
            <a:endParaRPr/>
          </a:p>
          <a:p>
            <a:pPr indent="-57150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are credited for each sale they record.</a:t>
            </a:r>
            <a:endParaRPr/>
          </a:p>
          <a:p>
            <a:pPr indent="-57150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Safest and Scout sales won’t go down like other splits.</a:t>
            </a:r>
            <a:endParaRPr/>
          </a:p>
          <a:p>
            <a:pPr indent="-57150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sell $244 more than other splits.</a:t>
            </a:r>
            <a:endParaRPr/>
          </a:p>
          <a:p>
            <a:pPr indent="-57150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Units raise $50 more per hour per Scout.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practice: 2 hour shifts.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8" name="Google Shape;178;p9"/>
          <p:cNvCxnSpPr/>
          <p:nvPr/>
        </p:nvCxnSpPr>
        <p:spPr>
          <a:xfrm flipH="1" rot="10800000">
            <a:off x="12191998" y="5080438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179" name="Google Shape;1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/>
          <p:nvPr/>
        </p:nvSpPr>
        <p:spPr>
          <a:xfrm>
            <a:off x="1289725" y="624360"/>
            <a:ext cx="17256691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Storefront Settings &amp; Reservations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251500" y="2927725"/>
            <a:ext cx="23891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BEST, Most Fair &amp; Highest Selling</a:t>
            </a:r>
            <a:r>
              <a:rPr b="0" i="1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split is One Scout and their Parent</a:t>
            </a:r>
            <a:endParaRPr b="0" i="0" sz="7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12936363" y="4036650"/>
            <a:ext cx="10073100" cy="483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Reservations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is reserving the best selling times and storefronts for your Scout families!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Reserve on Storefront Reservations page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hours will be highlighted</a:t>
            </a:r>
            <a:endParaRPr/>
          </a:p>
        </p:txBody>
      </p:sp>
      <p:pic>
        <p:nvPicPr>
          <p:cNvPr id="183" name="Google Shape;1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02055" y="9099600"/>
            <a:ext cx="8541720" cy="4071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84" name="Google Shape;18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Walden</dc:creator>
</cp:coreProperties>
</file>